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autoCompressPictures="0">
  <p:sldMasterIdLst>
    <p:sldMasterId id="2147483665" r:id="rId1"/>
  </p:sldMasterIdLst>
  <p:notesMasterIdLst>
    <p:notesMasterId r:id="rId5"/>
  </p:notesMasterIdLst>
  <p:sldIdLst>
    <p:sldId id="291" r:id="rId2"/>
    <p:sldId id="9970" r:id="rId3"/>
    <p:sldId id="294" r:id="rId4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64" userDrawn="1">
          <p15:clr>
            <a:srgbClr val="A4A3A4"/>
          </p15:clr>
        </p15:guide>
        <p15:guide id="2" pos="211" userDrawn="1">
          <p15:clr>
            <a:srgbClr val="A4A3A4"/>
          </p15:clr>
        </p15:guide>
        <p15:guide id="3" pos="2615" userDrawn="1">
          <p15:clr>
            <a:srgbClr val="A4A3A4"/>
          </p15:clr>
        </p15:guide>
        <p15:guide id="4" pos="7491" userDrawn="1">
          <p15:clr>
            <a:srgbClr val="A4A3A4"/>
          </p15:clr>
        </p15:guide>
        <p15:guide id="5" pos="3840" userDrawn="1">
          <p15:clr>
            <a:srgbClr val="A4A3A4"/>
          </p15:clr>
        </p15:guide>
        <p15:guide id="6" pos="5049" userDrawn="1">
          <p15:clr>
            <a:srgbClr val="A4A3A4"/>
          </p15:clr>
        </p15:guide>
        <p15:guide id="7" orient="horz" pos="482" userDrawn="1">
          <p15:clr>
            <a:srgbClr val="A4A3A4"/>
          </p15:clr>
        </p15:guide>
        <p15:guide id="8" orient="horz" pos="4065" userDrawn="1">
          <p15:clr>
            <a:srgbClr val="A4A3A4"/>
          </p15:clr>
        </p15:guide>
        <p15:guide id="9" orient="horz" pos="1412" userDrawn="1">
          <p15:clr>
            <a:srgbClr val="A4A3A4"/>
          </p15:clr>
        </p15:guide>
        <p15:guide id="10" orient="horz" pos="3203" userDrawn="1">
          <p15:clr>
            <a:srgbClr val="A4A3A4"/>
          </p15:clr>
        </p15:guide>
        <p15:guide id="11" pos="91" userDrawn="1">
          <p15:clr>
            <a:srgbClr val="A4A3A4"/>
          </p15:clr>
        </p15:guide>
        <p15:guide id="12" pos="7605" userDrawn="1">
          <p15:clr>
            <a:srgbClr val="A4A3A4"/>
          </p15:clr>
        </p15:guide>
        <p15:guide id="13" orient="horz" pos="323" userDrawn="1">
          <p15:clr>
            <a:srgbClr val="A4A3A4"/>
          </p15:clr>
        </p15:guide>
        <p15:guide id="15" orient="horz" pos="4247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2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DF0515"/>
    <a:srgbClr val="CE232A"/>
    <a:srgbClr val="3E3A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915" autoAdjust="0"/>
    <p:restoredTop sz="89252" autoAdjust="0"/>
  </p:normalViewPr>
  <p:slideViewPr>
    <p:cSldViewPr snapToGrid="0" snapToObjects="1">
      <p:cViewPr varScale="1">
        <p:scale>
          <a:sx n="114" d="100"/>
          <a:sy n="114" d="100"/>
        </p:scale>
        <p:origin x="1184" y="168"/>
      </p:cViewPr>
      <p:guideLst>
        <p:guide orient="horz" pos="2364"/>
        <p:guide pos="211"/>
        <p:guide pos="2615"/>
        <p:guide pos="7491"/>
        <p:guide pos="3840"/>
        <p:guide pos="5049"/>
        <p:guide orient="horz" pos="482"/>
        <p:guide orient="horz" pos="4065"/>
        <p:guide orient="horz" pos="1412"/>
        <p:guide orient="horz" pos="3203"/>
        <p:guide pos="91"/>
        <p:guide pos="7605"/>
        <p:guide orient="horz" pos="323"/>
        <p:guide orient="horz" pos="4247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28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commentAuthors" Target="commentAuthors.xml"/><Relationship Id="rId5" Type="http://schemas.openxmlformats.org/officeDocument/2006/relationships/notesMaster" Target="notesMasters/notesMaster1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E3683C-AFB0-4C02-81CF-605C7DEFF666}" type="datetimeFigureOut">
              <a:rPr kumimoji="1" lang="ja-JP" altLang="en-US" smtClean="0"/>
              <a:t>2025/11/14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2327AD-6DC4-4724-BBEF-AE8C9BB3F14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248247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2327AD-6DC4-4724-BBEF-AE8C9BB3F14E}" type="slidenum">
              <a:rPr kumimoji="1" lang="ja-JP" altLang="en-US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1" lang="ja-JP" alt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592592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タイトル 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2718816"/>
            <a:ext cx="10363200" cy="681419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4000" baseline="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r>
              <a:rPr lang="en-US" dirty="0"/>
              <a:t>Enter </a:t>
            </a:r>
            <a:r>
              <a:rPr lang="en-US" altLang="ja-JP" dirty="0"/>
              <a:t>T</a:t>
            </a:r>
            <a:r>
              <a:rPr lang="en-US" dirty="0"/>
              <a:t>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455090"/>
            <a:ext cx="9144000" cy="60484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800">
                <a:solidFill>
                  <a:schemeClr val="tx1"/>
                </a:solidFill>
                <a:latin typeface="+mj-ea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ja-JP" dirty="0"/>
              <a:t>Enter</a:t>
            </a:r>
            <a:r>
              <a:rPr lang="ja-JP" altLang="en-US" dirty="0"/>
              <a:t> </a:t>
            </a:r>
            <a:r>
              <a:rPr lang="en-US" altLang="ja-JP" dirty="0"/>
              <a:t>Subtitle</a:t>
            </a:r>
            <a:endParaRPr lang="en-US" dirty="0"/>
          </a:p>
        </p:txBody>
      </p:sp>
      <p:sp>
        <p:nvSpPr>
          <p:cNvPr id="10" name="テキスト プレースホルダー 9"/>
          <p:cNvSpPr>
            <a:spLocks noGrp="1"/>
          </p:cNvSpPr>
          <p:nvPr>
            <p:ph type="body" sz="quarter" idx="11" hasCustomPrompt="1"/>
          </p:nvPr>
        </p:nvSpPr>
        <p:spPr>
          <a:xfrm>
            <a:off x="4194049" y="4852416"/>
            <a:ext cx="7656323" cy="173183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marR="0" indent="0" algn="r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/>
                </a:solidFill>
                <a:latin typeface="+mn-ea"/>
                <a:ea typeface="+mn-ea"/>
              </a:defRPr>
            </a:lvl1pPr>
            <a:lvl2pPr marL="457200" indent="0" algn="r">
              <a:buNone/>
              <a:defRPr sz="1800">
                <a:solidFill>
                  <a:schemeClr val="accent2"/>
                </a:solidFill>
              </a:defRPr>
            </a:lvl2pPr>
            <a:lvl3pPr marL="914400" indent="0" algn="r">
              <a:buNone/>
              <a:defRPr/>
            </a:lvl3pPr>
            <a:lvl4pPr marL="1371600" indent="0" algn="r">
              <a:buNone/>
              <a:defRPr sz="1800">
                <a:solidFill>
                  <a:schemeClr val="accent2"/>
                </a:solidFill>
              </a:defRPr>
            </a:lvl4pPr>
            <a:lvl5pPr marL="1828800" indent="0" algn="r">
              <a:buNone/>
              <a:defRPr sz="1800"/>
            </a:lvl5pPr>
          </a:lstStyle>
          <a:p>
            <a:pPr marL="0" marR="0" lvl="0" indent="0" algn="r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srgbClr val="3E3A39"/>
                </a:solidFill>
                <a:effectLst/>
                <a:uLnTx/>
                <a:uFillTx/>
                <a:latin typeface="Arial"/>
                <a:ea typeface="ＭＳ Ｐゴシック" panose="020B0600070205080204" pitchFamily="50" charset="-128"/>
                <a:cs typeface="+mn-cs"/>
              </a:rPr>
              <a:t>Enter date, company name, division, department, group, and presenter’s name as appropriate, inserting new lines as needed (the date is required)</a:t>
            </a:r>
            <a:endParaRPr kumimoji="1" lang="ja-JP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3E3A39"/>
              </a:solidFill>
              <a:effectLst/>
              <a:uLnTx/>
              <a:uFillTx/>
              <a:latin typeface="Arial"/>
              <a:ea typeface="ＭＳ Ｐゴシック" panose="020B0600070205080204" pitchFamily="50" charset="-128"/>
              <a:cs typeface="+mn-cs"/>
            </a:endParaRPr>
          </a:p>
        </p:txBody>
      </p:sp>
      <p:sp>
        <p:nvSpPr>
          <p:cNvPr id="8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11537950" y="6559210"/>
            <a:ext cx="654135" cy="226907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8455C606-6EF8-2F47-9218-699C6C0F43A7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pic>
        <p:nvPicPr>
          <p:cNvPr id="13" name="Picture 7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117230" y="-1121"/>
            <a:ext cx="2074833" cy="13122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図 14"/>
          <p:cNvPicPr>
            <a:picLocks noChangeAspect="1"/>
          </p:cNvPicPr>
          <p:nvPr userDrawn="1"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3465" y="184434"/>
            <a:ext cx="2977510" cy="567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34531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インデックス　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/>
          <p:cNvSpPr/>
          <p:nvPr userDrawn="1"/>
        </p:nvSpPr>
        <p:spPr>
          <a:xfrm>
            <a:off x="-1073" y="1"/>
            <a:ext cx="1979711" cy="6858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  <p:sp>
        <p:nvSpPr>
          <p:cNvPr id="8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11537950" y="6559210"/>
            <a:ext cx="654135" cy="226907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8455C606-6EF8-2F47-9218-699C6C0F43A7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5" name="テキスト プレースホルダー 2"/>
          <p:cNvSpPr>
            <a:spLocks noGrp="1"/>
          </p:cNvSpPr>
          <p:nvPr>
            <p:ph type="body" sz="quarter" idx="11" hasCustomPrompt="1"/>
          </p:nvPr>
        </p:nvSpPr>
        <p:spPr>
          <a:xfrm>
            <a:off x="95891" y="3208938"/>
            <a:ext cx="1660338" cy="440125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Enter</a:t>
            </a:r>
            <a:r>
              <a:rPr kumimoji="1" lang="ja-JP" altLang="en-US" dirty="0"/>
              <a:t> </a:t>
            </a:r>
            <a:r>
              <a:rPr kumimoji="1" lang="en-US" altLang="ja-JP" dirty="0"/>
              <a:t>Free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545077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コンテンツ　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図 1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08"/>
          <a:stretch/>
        </p:blipFill>
        <p:spPr>
          <a:xfrm>
            <a:off x="-1" y="6437557"/>
            <a:ext cx="12195857" cy="46265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34433" y="668"/>
            <a:ext cx="10612776" cy="59740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altLang="ja-JP" dirty="0"/>
              <a:t>Enter Slide Title</a:t>
            </a:r>
            <a:endParaRPr lang="en-US" dirty="0"/>
          </a:p>
        </p:txBody>
      </p:sp>
      <p:sp>
        <p:nvSpPr>
          <p:cNvPr id="8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11537950" y="6559210"/>
            <a:ext cx="654135" cy="226907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8455C606-6EF8-2F47-9218-699C6C0F43A7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12" name="テキスト ボックス 11"/>
          <p:cNvSpPr txBox="1"/>
          <p:nvPr userDrawn="1"/>
        </p:nvSpPr>
        <p:spPr>
          <a:xfrm>
            <a:off x="8475711" y="6559154"/>
            <a:ext cx="266932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800" dirty="0">
                <a:solidFill>
                  <a:schemeClr val="tx1"/>
                </a:solidFill>
                <a:latin typeface="+mn-ea"/>
                <a:ea typeface="+mn-ea"/>
              </a:rPr>
              <a:t>Copyright(C)</a:t>
            </a:r>
            <a:r>
              <a:rPr lang="ja-JP" altLang="en-US" sz="800" dirty="0">
                <a:solidFill>
                  <a:schemeClr val="tx1"/>
                </a:solidFill>
                <a:latin typeface="+mn-ea"/>
                <a:ea typeface="+mn-ea"/>
              </a:rPr>
              <a:t> </a:t>
            </a:r>
            <a:r>
              <a:rPr lang="en-US" altLang="ja-JP" sz="800" dirty="0">
                <a:solidFill>
                  <a:schemeClr val="tx1"/>
                </a:solidFill>
                <a:latin typeface="+mn-ea"/>
                <a:ea typeface="+mn-ea"/>
              </a:rPr>
              <a:t>THE</a:t>
            </a:r>
            <a:r>
              <a:rPr lang="ja-JP" altLang="en-US" sz="800" dirty="0">
                <a:solidFill>
                  <a:schemeClr val="tx1"/>
                </a:solidFill>
                <a:latin typeface="+mn-ea"/>
                <a:ea typeface="+mn-ea"/>
              </a:rPr>
              <a:t> </a:t>
            </a:r>
            <a:r>
              <a:rPr lang="en-US" altLang="ja-JP" sz="800" dirty="0">
                <a:solidFill>
                  <a:schemeClr val="tx1"/>
                </a:solidFill>
                <a:latin typeface="+mn-ea"/>
                <a:ea typeface="+mn-ea"/>
              </a:rPr>
              <a:t>YOKOHAMA</a:t>
            </a:r>
            <a:r>
              <a:rPr lang="ja-JP" altLang="en-US" sz="800" dirty="0">
                <a:solidFill>
                  <a:schemeClr val="tx1"/>
                </a:solidFill>
                <a:latin typeface="+mn-ea"/>
                <a:ea typeface="+mn-ea"/>
              </a:rPr>
              <a:t> </a:t>
            </a:r>
            <a:r>
              <a:rPr lang="en-US" altLang="ja-JP" sz="800" dirty="0">
                <a:solidFill>
                  <a:schemeClr val="tx1"/>
                </a:solidFill>
                <a:latin typeface="+mn-ea"/>
                <a:ea typeface="+mn-ea"/>
              </a:rPr>
              <a:t>RUBBER</a:t>
            </a:r>
            <a:r>
              <a:rPr lang="ja-JP" altLang="en-US" sz="800" dirty="0">
                <a:solidFill>
                  <a:schemeClr val="tx1"/>
                </a:solidFill>
                <a:latin typeface="+mn-ea"/>
                <a:ea typeface="+mn-ea"/>
              </a:rPr>
              <a:t> </a:t>
            </a:r>
            <a:r>
              <a:rPr lang="en-US" altLang="ja-JP" sz="800" dirty="0">
                <a:solidFill>
                  <a:schemeClr val="tx1"/>
                </a:solidFill>
                <a:latin typeface="+mn-ea"/>
                <a:ea typeface="+mn-ea"/>
              </a:rPr>
              <a:t>CO., LTD.</a:t>
            </a:r>
            <a:endParaRPr lang="ja-JP" altLang="en-US" sz="800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3" name="正方形/長方形 2"/>
          <p:cNvSpPr/>
          <p:nvPr userDrawn="1"/>
        </p:nvSpPr>
        <p:spPr>
          <a:xfrm>
            <a:off x="0" y="598076"/>
            <a:ext cx="12192000" cy="3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>
              <a:solidFill>
                <a:schemeClr val="accent1"/>
              </a:solidFill>
            </a:endParaRPr>
          </a:p>
        </p:txBody>
      </p:sp>
      <p:pic>
        <p:nvPicPr>
          <p:cNvPr id="9" name="図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3290" y="111579"/>
            <a:ext cx="686511" cy="402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93805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クローズ　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/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558759" y="2576503"/>
            <a:ext cx="5114893" cy="974417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2195" y="3803352"/>
            <a:ext cx="1628020" cy="1040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8711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702441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63" r:id="rId2"/>
    <p:sldLayoutId id="2147483678" r:id="rId3"/>
    <p:sldLayoutId id="2147483679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jpg"/><Relationship Id="rId15" Type="http://schemas.openxmlformats.org/officeDocument/2006/relationships/image" Target="../media/image1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ja-JP" b="1" dirty="0"/>
              <a:t>All YTRC Network Traffic</a:t>
            </a:r>
            <a:endParaRPr kumimoji="1" lang="ja-JP" altLang="en-US" b="1" dirty="0"/>
          </a:p>
        </p:txBody>
      </p:sp>
      <p:sp>
        <p:nvSpPr>
          <p:cNvPr id="4" name="サブタイトル 3"/>
          <p:cNvSpPr>
            <a:spLocks noGrp="1"/>
          </p:cNvSpPr>
          <p:nvPr>
            <p:ph type="subTitle" idx="1"/>
          </p:nvPr>
        </p:nvSpPr>
        <p:spPr>
          <a:xfrm>
            <a:off x="1524000" y="3492827"/>
            <a:ext cx="9144000" cy="604846"/>
          </a:xfrm>
        </p:spPr>
        <p:txBody>
          <a:bodyPr/>
          <a:lstStyle/>
          <a:p>
            <a:r>
              <a:rPr kumimoji="1" lang="en-US" altLang="ja-JP" dirty="0"/>
              <a:t>MIS DEPARTMENT</a:t>
            </a:r>
            <a:endParaRPr kumimoji="1" lang="ja-JP" altLang="en-US" dirty="0"/>
          </a:p>
        </p:txBody>
      </p:sp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5C606-6EF8-2F47-9218-699C6C0F43A7}" type="slidenum">
              <a:rPr lang="ja-JP" altLang="en-US" smtClean="0"/>
              <a:pPr/>
              <a:t>1</a:t>
            </a:fld>
            <a:endParaRPr lang="ja-JP" altLang="en-US" dirty="0"/>
          </a:p>
        </p:txBody>
      </p:sp>
      <p:sp>
        <p:nvSpPr>
          <p:cNvPr id="6" name="正方形/長方形 5"/>
          <p:cNvSpPr/>
          <p:nvPr/>
        </p:nvSpPr>
        <p:spPr>
          <a:xfrm>
            <a:off x="414946" y="3442883"/>
            <a:ext cx="11477017" cy="1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29855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6394EF-D7ED-48FC-A540-809EA7CEA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455C606-6EF8-2F47-9218-699C6C0F43A7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3E3A39"/>
                </a:solidFill>
                <a:effectLst/>
                <a:uLnTx/>
                <a:uFillTx/>
                <a:latin typeface="Meiryo UI"/>
                <a:ea typeface="Meiryo UI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1" lang="ja-JP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3E3A39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5AF28E2-1F88-0117-FD33-055D6B7B75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1189" y="5560278"/>
            <a:ext cx="548705" cy="548705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B8FD4EE-FD3B-391E-BA9F-C505708EB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9511" y="2840570"/>
            <a:ext cx="1123374" cy="1123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4ECD3CB-2109-413B-B676-B7448CC0C0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30853" y="3029254"/>
            <a:ext cx="1414225" cy="942816"/>
          </a:xfrm>
          <a:prstGeom prst="rect">
            <a:avLst/>
          </a:prstGeom>
        </p:spPr>
      </p:pic>
      <p:sp>
        <p:nvSpPr>
          <p:cNvPr id="21" name="Arrow: Right 20">
            <a:extLst>
              <a:ext uri="{FF2B5EF4-FFF2-40B4-BE49-F238E27FC236}">
                <a16:creationId xmlns:a16="http://schemas.microsoft.com/office/drawing/2014/main" id="{5399CC27-6FF0-9A42-6ACC-302BFC1731C4}"/>
              </a:ext>
            </a:extLst>
          </p:cNvPr>
          <p:cNvSpPr/>
          <p:nvPr/>
        </p:nvSpPr>
        <p:spPr>
          <a:xfrm rot="10800000">
            <a:off x="6909272" y="3364762"/>
            <a:ext cx="1821580" cy="168894"/>
          </a:xfrm>
          <a:prstGeom prst="rightArrow">
            <a:avLst>
              <a:gd name="adj1" fmla="val 50000"/>
              <a:gd name="adj2" fmla="val 76250"/>
            </a:avLst>
          </a:prstGeom>
          <a:solidFill>
            <a:srgbClr val="FF00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FC6E10F1-3C4A-B5E4-4FB4-E8C13AF8EB3A}"/>
              </a:ext>
            </a:extLst>
          </p:cNvPr>
          <p:cNvSpPr/>
          <p:nvPr/>
        </p:nvSpPr>
        <p:spPr>
          <a:xfrm>
            <a:off x="4822885" y="3364762"/>
            <a:ext cx="1119744" cy="159697"/>
          </a:xfrm>
          <a:prstGeom prst="rightArrow">
            <a:avLst/>
          </a:prstGeom>
          <a:solidFill>
            <a:srgbClr val="FF00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9DF36D74-2F7C-EFC5-C019-8CEE2DB7B8BA}"/>
              </a:ext>
            </a:extLst>
          </p:cNvPr>
          <p:cNvSpPr/>
          <p:nvPr/>
        </p:nvSpPr>
        <p:spPr>
          <a:xfrm rot="16200000">
            <a:off x="6324862" y="3958323"/>
            <a:ext cx="319523" cy="167092"/>
          </a:xfrm>
          <a:prstGeom prst="rightArrow">
            <a:avLst/>
          </a:prstGeom>
          <a:solidFill>
            <a:srgbClr val="FF00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05AC6973-ED3E-38B0-16DE-31273E27DB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858" y="4337806"/>
            <a:ext cx="812805" cy="677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B0097381-76BC-D4EB-38DF-6563C44A80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87637" y="5537571"/>
            <a:ext cx="610169" cy="610169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4AD86616-DBE2-92F4-F57A-8AEE49D59189}"/>
              </a:ext>
            </a:extLst>
          </p:cNvPr>
          <p:cNvSpPr txBox="1"/>
          <p:nvPr/>
        </p:nvSpPr>
        <p:spPr>
          <a:xfrm>
            <a:off x="6005009" y="3588620"/>
            <a:ext cx="8667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Firewall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9E235AA-640B-A0D2-A4A6-C66358DB3DF0}"/>
              </a:ext>
            </a:extLst>
          </p:cNvPr>
          <p:cNvSpPr txBox="1"/>
          <p:nvPr/>
        </p:nvSpPr>
        <p:spPr>
          <a:xfrm>
            <a:off x="3722644" y="2474635"/>
            <a:ext cx="11067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VM Server</a:t>
            </a:r>
            <a:br>
              <a:rPr lang="en-US" sz="1200" b="1" dirty="0"/>
            </a:br>
            <a:r>
              <a:rPr lang="en-US" sz="1200" b="1" dirty="0"/>
              <a:t>13 Unit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FF1D238-BEE8-F38F-91AB-6C0FC011F195}"/>
              </a:ext>
            </a:extLst>
          </p:cNvPr>
          <p:cNvSpPr txBox="1"/>
          <p:nvPr/>
        </p:nvSpPr>
        <p:spPr>
          <a:xfrm>
            <a:off x="8927351" y="2752255"/>
            <a:ext cx="8667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Factory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C4AB9BA-3325-A4D6-DC2D-A2F635F071CD}"/>
              </a:ext>
            </a:extLst>
          </p:cNvPr>
          <p:cNvSpPr txBox="1"/>
          <p:nvPr/>
        </p:nvSpPr>
        <p:spPr>
          <a:xfrm>
            <a:off x="8438470" y="5029539"/>
            <a:ext cx="13766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CCTV 131 Unit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6B7EC9B-E7AB-A410-D439-06B8AF18BEA3}"/>
              </a:ext>
            </a:extLst>
          </p:cNvPr>
          <p:cNvSpPr txBox="1"/>
          <p:nvPr/>
        </p:nvSpPr>
        <p:spPr>
          <a:xfrm>
            <a:off x="6131196" y="6061408"/>
            <a:ext cx="9867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Computer 75 Unit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CB2BFFB-4EE8-58FF-ED73-24A7DB68E2B3}"/>
              </a:ext>
            </a:extLst>
          </p:cNvPr>
          <p:cNvSpPr txBox="1"/>
          <p:nvPr/>
        </p:nvSpPr>
        <p:spPr>
          <a:xfrm>
            <a:off x="5370356" y="6062516"/>
            <a:ext cx="8010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Mobile 20 Unit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B924CDEC-57B3-CA9E-19AD-8F8485F1CA2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07070" y="4353949"/>
            <a:ext cx="1109224" cy="739482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007BD23B-1C1D-6F0B-AD7E-C7671A67EDC0}"/>
              </a:ext>
            </a:extLst>
          </p:cNvPr>
          <p:cNvSpPr txBox="1"/>
          <p:nvPr/>
        </p:nvSpPr>
        <p:spPr>
          <a:xfrm>
            <a:off x="6129357" y="4179953"/>
            <a:ext cx="9867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Office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8E099E11-CD01-CBCC-5BED-80DF6FAFA2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8083" y="4313331"/>
            <a:ext cx="729153" cy="729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08D32B7-AA8A-99B8-7F5A-4FC6D9F9ED9C}"/>
              </a:ext>
            </a:extLst>
          </p:cNvPr>
          <p:cNvSpPr txBox="1"/>
          <p:nvPr/>
        </p:nvSpPr>
        <p:spPr>
          <a:xfrm>
            <a:off x="9742252" y="5031639"/>
            <a:ext cx="17956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PLC for control and Sensor 100 Unit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743DB38-3A44-D863-4955-FC33F4CFDC8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82722" y="5462338"/>
            <a:ext cx="872553" cy="80543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6103735-5B98-8386-97A9-0D870B13ADF4}"/>
              </a:ext>
            </a:extLst>
          </p:cNvPr>
          <p:cNvSpPr txBox="1"/>
          <p:nvPr/>
        </p:nvSpPr>
        <p:spPr>
          <a:xfrm>
            <a:off x="7054247" y="6072830"/>
            <a:ext cx="8010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Printer 10 Unit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89722FE-43B5-3004-8DDE-1B7FD039963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991633" y="2866254"/>
            <a:ext cx="776759" cy="811540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A4674A1-42F2-A175-0DCB-BB80235D26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2250" y="698026"/>
            <a:ext cx="776760" cy="776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>
            <a:extLst>
              <a:ext uri="{FF2B5EF4-FFF2-40B4-BE49-F238E27FC236}">
                <a16:creationId xmlns:a16="http://schemas.microsoft.com/office/drawing/2014/main" id="{3B45265D-0520-590A-B1A2-883C395FB4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4819" y="698026"/>
            <a:ext cx="776760" cy="776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B3AF876-29A2-C771-C2F8-9B55EA33A44C}"/>
              </a:ext>
            </a:extLst>
          </p:cNvPr>
          <p:cNvSpPr txBox="1"/>
          <p:nvPr/>
        </p:nvSpPr>
        <p:spPr>
          <a:xfrm>
            <a:off x="5184734" y="1565003"/>
            <a:ext cx="13690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Internet Main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374C1C5-3919-D9B4-D988-BB926728AB33}"/>
              </a:ext>
            </a:extLst>
          </p:cNvPr>
          <p:cNvSpPr txBox="1"/>
          <p:nvPr/>
        </p:nvSpPr>
        <p:spPr>
          <a:xfrm>
            <a:off x="6520369" y="1554140"/>
            <a:ext cx="16165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Internet Backup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FA661427-26F0-AAA1-8170-D1FF538442F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16200000">
            <a:off x="5912898" y="2298665"/>
            <a:ext cx="966841" cy="31488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1D3044E8-3A29-824A-9124-FEBF31EBA4B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114636" y="4967021"/>
            <a:ext cx="818084" cy="806398"/>
          </a:xfrm>
          <a:prstGeom prst="rect">
            <a:avLst/>
          </a:prstGeom>
        </p:spPr>
      </p:pic>
      <p:sp>
        <p:nvSpPr>
          <p:cNvPr id="27" name="Arrow: Right 26">
            <a:extLst>
              <a:ext uri="{FF2B5EF4-FFF2-40B4-BE49-F238E27FC236}">
                <a16:creationId xmlns:a16="http://schemas.microsoft.com/office/drawing/2014/main" id="{BDDAF426-7F83-41C3-83D0-5BCA9BB7D083}"/>
              </a:ext>
            </a:extLst>
          </p:cNvPr>
          <p:cNvSpPr/>
          <p:nvPr/>
        </p:nvSpPr>
        <p:spPr>
          <a:xfrm rot="19996467">
            <a:off x="4556581" y="3947006"/>
            <a:ext cx="1456171" cy="173576"/>
          </a:xfrm>
          <a:prstGeom prst="rightArrow">
            <a:avLst/>
          </a:prstGeom>
          <a:solidFill>
            <a:srgbClr val="FF00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659F0B0-B333-6E40-D906-3FE922E11D5F}"/>
              </a:ext>
            </a:extLst>
          </p:cNvPr>
          <p:cNvSpPr txBox="1"/>
          <p:nvPr/>
        </p:nvSpPr>
        <p:spPr>
          <a:xfrm>
            <a:off x="4034461" y="5576775"/>
            <a:ext cx="13549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Internet for Staff Resident 50 Unit</a:t>
            </a:r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EA0C745A-F87E-F3F2-A086-03A7BBD05BE2}"/>
              </a:ext>
            </a:extLst>
          </p:cNvPr>
          <p:cNvSpPr/>
          <p:nvPr/>
        </p:nvSpPr>
        <p:spPr>
          <a:xfrm rot="17384113">
            <a:off x="8963763" y="4030055"/>
            <a:ext cx="440669" cy="167088"/>
          </a:xfrm>
          <a:prstGeom prst="rightArrow">
            <a:avLst/>
          </a:prstGeom>
          <a:solidFill>
            <a:srgbClr val="FF00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6B8D19FB-769C-A6AB-6710-BB0DB343AEE4}"/>
              </a:ext>
            </a:extLst>
          </p:cNvPr>
          <p:cNvSpPr/>
          <p:nvPr/>
        </p:nvSpPr>
        <p:spPr>
          <a:xfrm rot="14211000">
            <a:off x="9734311" y="3999629"/>
            <a:ext cx="440669" cy="167088"/>
          </a:xfrm>
          <a:prstGeom prst="rightArrow">
            <a:avLst/>
          </a:prstGeom>
          <a:solidFill>
            <a:srgbClr val="FF00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EED14A43-A2FE-DC2F-14E5-1FA74B1203D1}"/>
              </a:ext>
            </a:extLst>
          </p:cNvPr>
          <p:cNvSpPr/>
          <p:nvPr/>
        </p:nvSpPr>
        <p:spPr>
          <a:xfrm rot="17948028">
            <a:off x="5837471" y="5191554"/>
            <a:ext cx="440669" cy="167088"/>
          </a:xfrm>
          <a:prstGeom prst="rightArrow">
            <a:avLst/>
          </a:prstGeom>
          <a:solidFill>
            <a:srgbClr val="FF00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DFFA924A-C0C9-6627-9FC2-1B779F58EF83}"/>
              </a:ext>
            </a:extLst>
          </p:cNvPr>
          <p:cNvSpPr/>
          <p:nvPr/>
        </p:nvSpPr>
        <p:spPr>
          <a:xfrm rot="13643278">
            <a:off x="6865813" y="5177139"/>
            <a:ext cx="440669" cy="167088"/>
          </a:xfrm>
          <a:prstGeom prst="rightArrow">
            <a:avLst/>
          </a:prstGeom>
          <a:solidFill>
            <a:srgbClr val="FF00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BD9DD46F-578F-7C0E-5816-DA727D8C6362}"/>
              </a:ext>
            </a:extLst>
          </p:cNvPr>
          <p:cNvSpPr/>
          <p:nvPr/>
        </p:nvSpPr>
        <p:spPr>
          <a:xfrm rot="16200000">
            <a:off x="6348159" y="5256399"/>
            <a:ext cx="440669" cy="167088"/>
          </a:xfrm>
          <a:prstGeom prst="rightArrow">
            <a:avLst/>
          </a:prstGeom>
          <a:solidFill>
            <a:srgbClr val="FF00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AF21D1C7-7853-CDCA-0CDC-744D7F5339F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931163" y="5011336"/>
            <a:ext cx="864754" cy="657213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0FA62A3F-27E0-651E-4CDD-6D1BEF13A1F5}"/>
              </a:ext>
            </a:extLst>
          </p:cNvPr>
          <p:cNvSpPr txBox="1"/>
          <p:nvPr/>
        </p:nvSpPr>
        <p:spPr>
          <a:xfrm>
            <a:off x="2722365" y="5573388"/>
            <a:ext cx="12102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Internet for Operator Resident 200 Unit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B3C11216-F97E-84D4-5A7D-E0E56608960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673350" y="3131396"/>
            <a:ext cx="978152" cy="2445379"/>
          </a:xfrm>
          <a:prstGeom prst="rect">
            <a:avLst/>
          </a:prstGeom>
        </p:spPr>
      </p:pic>
      <p:sp>
        <p:nvSpPr>
          <p:cNvPr id="38" name="Arrow: Right 37">
            <a:extLst>
              <a:ext uri="{FF2B5EF4-FFF2-40B4-BE49-F238E27FC236}">
                <a16:creationId xmlns:a16="http://schemas.microsoft.com/office/drawing/2014/main" id="{57444FC1-64DD-E9E9-B140-065D3F8559D2}"/>
              </a:ext>
            </a:extLst>
          </p:cNvPr>
          <p:cNvSpPr/>
          <p:nvPr/>
        </p:nvSpPr>
        <p:spPr>
          <a:xfrm rot="18644600">
            <a:off x="3595637" y="4816385"/>
            <a:ext cx="375149" cy="163289"/>
          </a:xfrm>
          <a:prstGeom prst="rightArrow">
            <a:avLst/>
          </a:prstGeom>
          <a:solidFill>
            <a:srgbClr val="FF00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Arrow: Right 38">
            <a:extLst>
              <a:ext uri="{FF2B5EF4-FFF2-40B4-BE49-F238E27FC236}">
                <a16:creationId xmlns:a16="http://schemas.microsoft.com/office/drawing/2014/main" id="{3FCB1B76-1BEE-4079-CF7A-B96243A26120}"/>
              </a:ext>
            </a:extLst>
          </p:cNvPr>
          <p:cNvSpPr/>
          <p:nvPr/>
        </p:nvSpPr>
        <p:spPr>
          <a:xfrm rot="14891753">
            <a:off x="4254902" y="4836252"/>
            <a:ext cx="303232" cy="162141"/>
          </a:xfrm>
          <a:prstGeom prst="rightArrow">
            <a:avLst/>
          </a:prstGeom>
          <a:solidFill>
            <a:srgbClr val="FF00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FE1C7CA-EFE7-3AC8-6BA8-837E7502D46D}"/>
              </a:ext>
            </a:extLst>
          </p:cNvPr>
          <p:cNvSpPr txBox="1"/>
          <p:nvPr/>
        </p:nvSpPr>
        <p:spPr>
          <a:xfrm>
            <a:off x="400547" y="923334"/>
            <a:ext cx="4250955" cy="92333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All network traffic is centralized and inspected by the firewall to enforce security policies.</a:t>
            </a:r>
          </a:p>
        </p:txBody>
      </p:sp>
    </p:spTree>
    <p:extLst>
      <p:ext uri="{BB962C8B-B14F-4D97-AF65-F5344CB8AC3E}">
        <p14:creationId xmlns:p14="http://schemas.microsoft.com/office/powerpoint/2010/main" val="7663940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4984530"/>
      </p:ext>
    </p:extLst>
  </p:cSld>
  <p:clrMapOvr>
    <a:masterClrMapping/>
  </p:clrMapOvr>
</p:sld>
</file>

<file path=ppt/theme/theme1.xml><?xml version="1.0" encoding="utf-8"?>
<a:theme xmlns:a="http://schemas.openxmlformats.org/drawingml/2006/main" name="ホワイト">
  <a:themeElements>
    <a:clrScheme name="YOKOHAMA PPT">
      <a:dk1>
        <a:srgbClr val="3E3A39"/>
      </a:dk1>
      <a:lt1>
        <a:srgbClr val="FFFFFF"/>
      </a:lt1>
      <a:dk2>
        <a:srgbClr val="000000"/>
      </a:dk2>
      <a:lt2>
        <a:srgbClr val="FFFFFF"/>
      </a:lt2>
      <a:accent1>
        <a:srgbClr val="DF0515"/>
      </a:accent1>
      <a:accent2>
        <a:srgbClr val="AC3E15"/>
      </a:accent2>
      <a:accent3>
        <a:srgbClr val="009223"/>
      </a:accent3>
      <a:accent4>
        <a:srgbClr val="0B6392"/>
      </a:accent4>
      <a:accent5>
        <a:srgbClr val="E4DF1C"/>
      </a:accent5>
      <a:accent6>
        <a:srgbClr val="0B6392"/>
      </a:accent6>
      <a:hlink>
        <a:srgbClr val="002060"/>
      </a:hlink>
      <a:folHlink>
        <a:srgbClr val="954F72"/>
      </a:folHlink>
    </a:clrScheme>
    <a:fontScheme name="YOKOHAMA PPT">
      <a:majorFont>
        <a:latin typeface="Meiryo UI"/>
        <a:ea typeface="Meiryo UI"/>
        <a:cs typeface=""/>
      </a:majorFont>
      <a:minorFont>
        <a:latin typeface="Meiryo UI"/>
        <a:ea typeface="Meiryo UI"/>
        <a:cs typeface="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67</Words>
  <Application>Microsoft Macintosh PowerPoint</Application>
  <PresentationFormat>Widescreen</PresentationFormat>
  <Paragraphs>19</Paragraphs>
  <Slides>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Meiryo UI</vt:lpstr>
      <vt:lpstr>Arial</vt:lpstr>
      <vt:lpstr>Calibri</vt:lpstr>
      <vt:lpstr>ホワイト</vt:lpstr>
      <vt:lpstr>All YTRC Network Traffic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2017-10-11T12:41:46Z</dcterms:created>
  <dcterms:modified xsi:type="dcterms:W3CDTF">2025-11-14T04:31:31Z</dcterms:modified>
</cp:coreProperties>
</file>